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13" r:id="rId1"/>
  </p:sldMasterIdLst>
  <p:sldIdLst>
    <p:sldId id="280" r:id="rId2"/>
    <p:sldId id="265" r:id="rId3"/>
    <p:sldId id="313" r:id="rId4"/>
    <p:sldId id="281" r:id="rId5"/>
    <p:sldId id="257" r:id="rId6"/>
    <p:sldId id="267" r:id="rId7"/>
    <p:sldId id="268" r:id="rId8"/>
    <p:sldId id="269" r:id="rId9"/>
    <p:sldId id="266" r:id="rId10"/>
    <p:sldId id="270" r:id="rId11"/>
    <p:sldId id="271" r:id="rId12"/>
    <p:sldId id="272" r:id="rId13"/>
    <p:sldId id="290" r:id="rId14"/>
    <p:sldId id="273" r:id="rId15"/>
    <p:sldId id="277" r:id="rId16"/>
    <p:sldId id="275" r:id="rId17"/>
    <p:sldId id="276" r:id="rId18"/>
    <p:sldId id="274" r:id="rId19"/>
    <p:sldId id="278" r:id="rId20"/>
    <p:sldId id="279" r:id="rId21"/>
    <p:sldId id="282" r:id="rId22"/>
    <p:sldId id="283" r:id="rId23"/>
    <p:sldId id="284" r:id="rId24"/>
    <p:sldId id="289" r:id="rId25"/>
    <p:sldId id="291" r:id="rId26"/>
    <p:sldId id="292" r:id="rId27"/>
    <p:sldId id="258" r:id="rId28"/>
    <p:sldId id="298" r:id="rId29"/>
    <p:sldId id="303" r:id="rId30"/>
    <p:sldId id="322" r:id="rId31"/>
    <p:sldId id="308" r:id="rId32"/>
    <p:sldId id="317" r:id="rId33"/>
    <p:sldId id="326" r:id="rId34"/>
    <p:sldId id="304" r:id="rId35"/>
    <p:sldId id="305" r:id="rId36"/>
    <p:sldId id="320" r:id="rId37"/>
    <p:sldId id="321" r:id="rId38"/>
    <p:sldId id="323" r:id="rId39"/>
    <p:sldId id="325" r:id="rId40"/>
    <p:sldId id="327" r:id="rId41"/>
    <p:sldId id="328" r:id="rId42"/>
    <p:sldId id="329" r:id="rId43"/>
    <p:sldId id="330" r:id="rId44"/>
    <p:sldId id="331" r:id="rId45"/>
    <p:sldId id="332" r:id="rId46"/>
    <p:sldId id="306" r:id="rId47"/>
    <p:sldId id="315" r:id="rId48"/>
    <p:sldId id="287" r:id="rId49"/>
    <p:sldId id="307" r:id="rId50"/>
    <p:sldId id="324" r:id="rId51"/>
    <p:sldId id="333" r:id="rId52"/>
    <p:sldId id="334" r:id="rId53"/>
    <p:sldId id="296" r:id="rId54"/>
    <p:sldId id="335" r:id="rId55"/>
    <p:sldId id="336" r:id="rId56"/>
    <p:sldId id="309" r:id="rId57"/>
    <p:sldId id="310" r:id="rId58"/>
    <p:sldId id="316" r:id="rId59"/>
    <p:sldId id="314" r:id="rId60"/>
    <p:sldId id="302" r:id="rId61"/>
    <p:sldId id="294" r:id="rId62"/>
    <p:sldId id="285" r:id="rId63"/>
    <p:sldId id="299" r:id="rId64"/>
    <p:sldId id="300" r:id="rId65"/>
    <p:sldId id="293" r:id="rId66"/>
    <p:sldId id="295" r:id="rId67"/>
    <p:sldId id="312" r:id="rId68"/>
    <p:sldId id="337" r:id="rId69"/>
    <p:sldId id="338" r:id="rId7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8" d="100"/>
          <a:sy n="78" d="100"/>
        </p:scale>
        <p:origin x="120" y="612"/>
      </p:cViewPr>
      <p:guideLst>
        <p:guide orient="horz" pos="2160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938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631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77622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04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06242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2429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150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9015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61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371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98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9334D819-9F07-4261-B09B-9E467E5D9002}" type="datetimeFigureOut">
              <a:rPr lang="en-US" smtClean="0"/>
              <a:pPr/>
              <a:t>9/24/2018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71766878-3199-4EAB-94E7-2D6D11070E1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71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s://wordpress.org/plugins/jquery-collapse-o-matic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ordpress.org/plugins/disabler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ordpress.org/plugins/mce-table-buttons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https://wordpress.org/plugins/tinymce-advanced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ordpress.org/plugins/wp-simple-anchors-links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ordpress.org/plugins/contact-form-7/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ordpress.org/plugins/really-simple-captcha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press.org/plugins/admin-dashboard-site-notes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wordpress.org/plugins/disable-new-user-notifications/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hyperlink" Target="https://wordpress.org/plugins/group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ordpress.org/plugins/wysija-newslett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ordpress.org/plugins/members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wordpress.org/plugins/sidebar-login/" TargetMode="Externa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hyperlink" Target="https://wordpress.org/plugins/simple-intranet-directory/" TargetMode="Externa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hyperlink" Target="https://wordpress.org/plugins/simple-ldap-login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wordpress.org/plugins/table-of-contents-plu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ordpress.org/plugins/wp-hide-dashboard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ordpress.org/plugins/gzip-ninja-speed-compression/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ordpress.org/plugins/wp-super-cache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press.org/plugins/akismet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ordpress.org/plugins/hc-custom-wp-admin-url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ordpress.org/plugins/better-wp-security/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hyperlink" Target="https://wordpress.org/plugins/all-in-one-webmaster/" TargetMode="Externa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wordpress.org/plugins/google-sitemap-generator/" TargetMode="Externa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hyperlink" Target="https://wordpress.org/plugins/broken-link-checker/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hyperlink" Target="https://wordpress.org/plugins/username-changer/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hyperlink" Target="https://wordpress.org/plugins/wp-clone-by-wp-academy/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wordpress.org/plugins/my-calendar/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s://wordpress.org/plugins/rss-feed-widget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ordpress.org/plugins/book-a-room/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ordpress.org/plugins/wp-mail-smtp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wordpress.org/themes/" TargetMode="External"/><Relationship Id="rId2" Type="http://schemas.openxmlformats.org/officeDocument/2006/relationships/hyperlink" Target="https://codex.wordpress.org/Child_Theme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I've Installed WordPress ... Now What?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6294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-194263"/>
            <a:ext cx="10178322" cy="1492132"/>
          </a:xfrm>
        </p:spPr>
        <p:txBody>
          <a:bodyPr/>
          <a:lstStyle/>
          <a:p>
            <a:r>
              <a:rPr lang="en-US" dirty="0"/>
              <a:t>Your Web site can look like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8200" y="812563"/>
            <a:ext cx="7935912" cy="5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083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-190153"/>
            <a:ext cx="10178322" cy="1492132"/>
          </a:xfrm>
        </p:spPr>
        <p:txBody>
          <a:bodyPr/>
          <a:lstStyle/>
          <a:p>
            <a:r>
              <a:rPr lang="en-US" dirty="0"/>
              <a:t>	Or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39" y="794796"/>
            <a:ext cx="7914855" cy="5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20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-148954"/>
            <a:ext cx="10178322" cy="1492132"/>
          </a:xfrm>
        </p:spPr>
        <p:txBody>
          <a:bodyPr/>
          <a:lstStyle/>
          <a:p>
            <a:r>
              <a:rPr lang="en-US" dirty="0"/>
              <a:t>		Or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4440" y="811272"/>
            <a:ext cx="7893844" cy="582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939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678" y="-132481"/>
            <a:ext cx="10178322" cy="1492132"/>
          </a:xfrm>
        </p:spPr>
        <p:txBody>
          <a:bodyPr/>
          <a:lstStyle/>
          <a:p>
            <a:r>
              <a:rPr lang="en-US" dirty="0"/>
              <a:t>			Or this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795" y="802608"/>
            <a:ext cx="7956491" cy="5824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107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73001"/>
            <a:ext cx="9875520" cy="1356360"/>
          </a:xfrm>
        </p:spPr>
        <p:txBody>
          <a:bodyPr/>
          <a:lstStyle/>
          <a:p>
            <a:r>
              <a:rPr lang="en-US" dirty="0"/>
              <a:t>Keeping up appearances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00878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1003940"/>
            <a:ext cx="1504950" cy="56292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704137" y="2899110"/>
            <a:ext cx="2870200" cy="1838934"/>
          </a:xfrm>
          <a:prstGeom prst="wedgeRoundRectCallout">
            <a:avLst>
              <a:gd name="adj1" fmla="val -78612"/>
              <a:gd name="adj2" fmla="val 4935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Text editor for making advanced changes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225800" y="3691578"/>
            <a:ext cx="2133600" cy="82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209925" y="4498124"/>
            <a:ext cx="2133600" cy="395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066800" y="3475678"/>
            <a:ext cx="2159000" cy="2666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WordPress GUI for tweaking the current theme</a:t>
            </a:r>
          </a:p>
        </p:txBody>
      </p:sp>
    </p:spTree>
    <p:extLst>
      <p:ext uri="{BB962C8B-B14F-4D97-AF65-F5344CB8AC3E}">
        <p14:creationId xmlns:p14="http://schemas.microsoft.com/office/powerpoint/2010/main" val="152508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want our Web site to look like? (Don't forget smartphones and tablets!) How will we get there?</a:t>
            </a:r>
          </a:p>
          <a:p>
            <a:pPr lvl="1"/>
            <a:r>
              <a:rPr lang="en-US" dirty="0"/>
              <a:t>Can we tweak an existing theme?</a:t>
            </a:r>
          </a:p>
          <a:p>
            <a:pPr lvl="1"/>
            <a:r>
              <a:rPr lang="en-US" dirty="0"/>
              <a:t>Should we buy a theme?</a:t>
            </a:r>
          </a:p>
          <a:p>
            <a:pPr lvl="1"/>
            <a:r>
              <a:rPr lang="en-US" dirty="0"/>
              <a:t>Is there someone who can make a derivative (child) theme or a completely new one for us?</a:t>
            </a:r>
          </a:p>
        </p:txBody>
      </p:sp>
      <p:sp>
        <p:nvSpPr>
          <p:cNvPr id="4" name="Rectangle 3"/>
          <p:cNvSpPr/>
          <p:nvPr/>
        </p:nvSpPr>
        <p:spPr>
          <a:xfrm rot="20601964">
            <a:off x="5600700" y="4709982"/>
            <a:ext cx="37973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do you tweak a theme? That's coming up in the third half!</a:t>
            </a:r>
          </a:p>
        </p:txBody>
      </p:sp>
    </p:spTree>
    <p:extLst>
      <p:ext uri="{BB962C8B-B14F-4D97-AF65-F5344CB8AC3E}">
        <p14:creationId xmlns:p14="http://schemas.microsoft.com/office/powerpoint/2010/main" val="348317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41198"/>
            <a:ext cx="9875520" cy="1356360"/>
          </a:xfrm>
        </p:spPr>
        <p:txBody>
          <a:bodyPr/>
          <a:lstStyle/>
          <a:p>
            <a:r>
              <a:rPr lang="en-US" dirty="0"/>
              <a:t>What's on the Menu?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84402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987464"/>
            <a:ext cx="1504950" cy="5629275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7704137" y="2882634"/>
            <a:ext cx="2870200" cy="1838934"/>
          </a:xfrm>
          <a:prstGeom prst="wedgeRoundRectCallout">
            <a:avLst>
              <a:gd name="adj1" fmla="val -108258"/>
              <a:gd name="adj2" fmla="val 2173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Configure navigation for your site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1739900" y="3618322"/>
            <a:ext cx="2870200" cy="1838934"/>
          </a:xfrm>
          <a:prstGeom prst="wedgeRoundRectCallout">
            <a:avLst>
              <a:gd name="adj1" fmla="val 76255"/>
              <a:gd name="adj2" fmla="val -35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Widgets</a:t>
            </a:r>
            <a:r>
              <a:rPr lang="en-US" dirty="0"/>
              <a:t> show up on your Web site's sidebar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34587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DeMO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22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your menu(s)</a:t>
            </a:r>
          </a:p>
          <a:p>
            <a:r>
              <a:rPr lang="en-US" dirty="0"/>
              <a:t>How will your menu be structured?</a:t>
            </a:r>
          </a:p>
          <a:p>
            <a:r>
              <a:rPr lang="en-US" dirty="0"/>
              <a:t>What goes on the top level?</a:t>
            </a:r>
          </a:p>
          <a:p>
            <a:r>
              <a:rPr lang="en-US" dirty="0"/>
              <a:t>Will you have it automatically update?</a:t>
            </a:r>
          </a:p>
        </p:txBody>
      </p:sp>
    </p:spTree>
    <p:extLst>
      <p:ext uri="{BB962C8B-B14F-4D97-AF65-F5344CB8AC3E}">
        <p14:creationId xmlns:p14="http://schemas.microsoft.com/office/powerpoint/2010/main" val="914267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744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 look Around the </a:t>
            </a:r>
            <a:r>
              <a:rPr lang="en-US" b="1" dirty="0"/>
              <a:t>Administration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58544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2010323"/>
            <a:ext cx="1495425" cy="46005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790700" y="4733864"/>
            <a:ext cx="2870200" cy="1838934"/>
          </a:xfrm>
          <a:prstGeom prst="wedgeRoundRectCallout">
            <a:avLst>
              <a:gd name="adj1" fmla="val 76255"/>
              <a:gd name="adj2" fmla="val -35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Plugins</a:t>
            </a:r>
            <a:r>
              <a:rPr lang="en-US" dirty="0"/>
              <a:t> greatly expand what WordPress can do. (MUCH more later!)</a:t>
            </a:r>
            <a:endParaRPr lang="en-US" b="1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7716837" y="3437416"/>
            <a:ext cx="2870200" cy="1838934"/>
          </a:xfrm>
          <a:prstGeom prst="wedgeRoundRectCallout">
            <a:avLst>
              <a:gd name="adj1" fmla="val -101179"/>
              <a:gd name="adj2" fmla="val 5419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WordPress is designed for collaboration with a variety of users.</a:t>
            </a:r>
          </a:p>
        </p:txBody>
      </p:sp>
    </p:spTree>
    <p:extLst>
      <p:ext uri="{BB962C8B-B14F-4D97-AF65-F5344CB8AC3E}">
        <p14:creationId xmlns:p14="http://schemas.microsoft.com/office/powerpoint/2010/main" val="29237317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65903"/>
            <a:ext cx="9875520" cy="1356360"/>
          </a:xfrm>
        </p:spPr>
        <p:txBody>
          <a:bodyPr/>
          <a:lstStyle/>
          <a:p>
            <a:r>
              <a:rPr lang="en-US" dirty="0"/>
              <a:t>Me and My employer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130742"/>
            <a:ext cx="5947144" cy="23455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Francis Beaumier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IT Specialist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Brown County Library, Green Bay, WI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Phone: 920-448-5863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Email: beaumier_fj@co.brown.wi.us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Pronouns: he/him/his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1028" name="Picture 4" descr="La imagen puede contener: casa, cielo, árbol, planta, nube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1012911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1 persona, sonriendo, sentado e inter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3" t="61594" b="17565"/>
          <a:stretch/>
        </p:blipFill>
        <p:spPr bwMode="auto">
          <a:xfrm>
            <a:off x="5660996" y="5082771"/>
            <a:ext cx="2582891" cy="1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.w.org/about/images/logos/wordpress-logo-notext-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48006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281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Plan out your user accounts.</a:t>
            </a:r>
          </a:p>
          <a:p>
            <a:pPr lvl="1"/>
            <a:r>
              <a:rPr lang="en-US" dirty="0"/>
              <a:t>How many users will you have?</a:t>
            </a:r>
          </a:p>
          <a:p>
            <a:pPr lvl="1"/>
            <a:r>
              <a:rPr lang="en-US" dirty="0"/>
              <a:t>What will their roles be?</a:t>
            </a:r>
          </a:p>
          <a:p>
            <a:pPr lvl="1"/>
            <a:r>
              <a:rPr lang="en-US" dirty="0"/>
              <a:t>Does it make sense to tie your user accounts with your network accounts?</a:t>
            </a:r>
          </a:p>
        </p:txBody>
      </p:sp>
    </p:spTree>
    <p:extLst>
      <p:ext uri="{BB962C8B-B14F-4D97-AF65-F5344CB8AC3E}">
        <p14:creationId xmlns:p14="http://schemas.microsoft.com/office/powerpoint/2010/main" val="69745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744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 look Around the </a:t>
            </a:r>
            <a:r>
              <a:rPr lang="en-US" b="1" dirty="0"/>
              <a:t>Administration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58544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2010323"/>
            <a:ext cx="1495425" cy="46005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790700" y="4733864"/>
            <a:ext cx="2870200" cy="1838934"/>
          </a:xfrm>
          <a:prstGeom prst="wedgeRoundRectCallout">
            <a:avLst>
              <a:gd name="adj1" fmla="val 75370"/>
              <a:gd name="adj2" fmla="val -36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Download or restore a copy of your posts</a:t>
            </a:r>
          </a:p>
        </p:txBody>
      </p:sp>
    </p:spTree>
    <p:extLst>
      <p:ext uri="{BB962C8B-B14F-4D97-AF65-F5344CB8AC3E}">
        <p14:creationId xmlns:p14="http://schemas.microsoft.com/office/powerpoint/2010/main" val="12584660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98863"/>
            <a:ext cx="9875520" cy="1356360"/>
          </a:xfrm>
        </p:spPr>
        <p:txBody>
          <a:bodyPr/>
          <a:lstStyle/>
          <a:p>
            <a:r>
              <a:rPr lang="en-US" dirty="0"/>
              <a:t>Getting all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51450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975150"/>
            <a:ext cx="1524000" cy="5638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70638" y="975150"/>
            <a:ext cx="7959361" cy="4216400"/>
          </a:xfrm>
          <a:prstGeom prst="wedgeRoundRectCallout">
            <a:avLst>
              <a:gd name="adj1" fmla="val -67512"/>
              <a:gd name="adj2" fmla="val 35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1912" y="1314875"/>
            <a:ext cx="5591175" cy="1276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474" y="2878765"/>
            <a:ext cx="2657475" cy="5238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0039" y="3701782"/>
            <a:ext cx="454342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203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131812"/>
            <a:ext cx="9875520" cy="1356360"/>
          </a:xfrm>
        </p:spPr>
        <p:txBody>
          <a:bodyPr/>
          <a:lstStyle/>
          <a:p>
            <a:r>
              <a:rPr lang="en-US" dirty="0"/>
              <a:t>Getting all 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867926"/>
            <a:ext cx="9872871" cy="40386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100" y="991626"/>
            <a:ext cx="1524000" cy="5638800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3470638" y="991626"/>
            <a:ext cx="7959361" cy="4216400"/>
          </a:xfrm>
          <a:prstGeom prst="wedgeRoundRectCallout">
            <a:avLst>
              <a:gd name="adj1" fmla="val -66874"/>
              <a:gd name="adj2" fmla="val 47980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1653840"/>
            <a:ext cx="7125890" cy="279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589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Will we have a static front page or show the latest posts?</a:t>
            </a:r>
          </a:p>
          <a:p>
            <a:r>
              <a:rPr lang="en-US" dirty="0"/>
              <a:t>How will incorporate (or not?) posts?</a:t>
            </a:r>
          </a:p>
        </p:txBody>
      </p:sp>
    </p:spTree>
    <p:extLst>
      <p:ext uri="{BB962C8B-B14F-4D97-AF65-F5344CB8AC3E}">
        <p14:creationId xmlns:p14="http://schemas.microsoft.com/office/powerpoint/2010/main" val="38806136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677" y="3340897"/>
            <a:ext cx="10538619" cy="4528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98858"/>
            <a:ext cx="9875520" cy="1356360"/>
          </a:xfrm>
        </p:spPr>
        <p:txBody>
          <a:bodyPr/>
          <a:lstStyle/>
          <a:p>
            <a:r>
              <a:rPr lang="en-US" dirty="0"/>
              <a:t>Oh, and there's this toolbar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895176"/>
            <a:ext cx="10178322" cy="591816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(it reminds you that you're logged in)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3650787" y="1823718"/>
            <a:ext cx="2870200" cy="1247118"/>
          </a:xfrm>
          <a:prstGeom prst="wedgeRoundRectCallout">
            <a:avLst>
              <a:gd name="adj1" fmla="val -19320"/>
              <a:gd name="adj2" fmla="val 659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Quickly make a new page/post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241" y="3772813"/>
            <a:ext cx="1996122" cy="437107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6683389" y="4495323"/>
            <a:ext cx="2870200" cy="1838934"/>
          </a:xfrm>
          <a:prstGeom prst="wedgeRoundRectCallout">
            <a:avLst>
              <a:gd name="adj1" fmla="val 20503"/>
              <a:gd name="adj2" fmla="val -6942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Toggle different boxes displayed on each screen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1536700" y="4204729"/>
            <a:ext cx="2870200" cy="1838934"/>
          </a:xfrm>
          <a:prstGeom prst="wedgeRoundRectCallout">
            <a:avLst>
              <a:gd name="adj1" fmla="val -21975"/>
              <a:gd name="adj2" fmla="val -777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Toggle between admin screens and your Web site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8242300" y="1342171"/>
            <a:ext cx="2870200" cy="1838934"/>
          </a:xfrm>
          <a:prstGeom prst="wedgeRoundRectCallout">
            <a:avLst>
              <a:gd name="adj1" fmla="val 39087"/>
              <a:gd name="adj2" fmla="val 597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Account settings/sign out</a:t>
            </a:r>
          </a:p>
        </p:txBody>
      </p:sp>
    </p:spTree>
    <p:extLst>
      <p:ext uri="{BB962C8B-B14F-4D97-AF65-F5344CB8AC3E}">
        <p14:creationId xmlns:p14="http://schemas.microsoft.com/office/powerpoint/2010/main" val="161089682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943099" y="4434851"/>
            <a:ext cx="8239125" cy="1520419"/>
          </a:xfrm>
        </p:spPr>
        <p:txBody>
          <a:bodyPr>
            <a:normAutofit/>
          </a:bodyPr>
          <a:lstStyle/>
          <a:p>
            <a:r>
              <a:rPr lang="en-US" dirty="0"/>
              <a:t>What WordPress basics do you wish that someone had told you?</a:t>
            </a:r>
          </a:p>
          <a:p>
            <a:endParaRPr lang="en-US" dirty="0"/>
          </a:p>
          <a:p>
            <a:r>
              <a:rPr lang="en-US" dirty="0"/>
              <a:t>Any 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7400577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Plug-ins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1733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Mixed Bag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251678" y="1714501"/>
            <a:ext cx="10178322" cy="4648200"/>
          </a:xfrm>
        </p:spPr>
        <p:txBody>
          <a:bodyPr>
            <a:noAutofit/>
          </a:bodyPr>
          <a:lstStyle/>
          <a:p>
            <a:r>
              <a:rPr lang="en-US" dirty="0"/>
              <a:t>Good</a:t>
            </a:r>
          </a:p>
          <a:p>
            <a:pPr lvl="1"/>
            <a:r>
              <a:rPr lang="en-US" dirty="0"/>
              <a:t>Lots of great features</a:t>
            </a:r>
          </a:p>
          <a:p>
            <a:r>
              <a:rPr lang="en-US" dirty="0"/>
              <a:t>Bad</a:t>
            </a:r>
          </a:p>
          <a:p>
            <a:pPr lvl="1"/>
            <a:r>
              <a:rPr lang="en-US" dirty="0"/>
              <a:t>No consistency</a:t>
            </a:r>
          </a:p>
          <a:p>
            <a:pPr lvl="1"/>
            <a:r>
              <a:rPr lang="en-US" dirty="0"/>
              <a:t>Could stop working at any time</a:t>
            </a:r>
          </a:p>
          <a:p>
            <a:r>
              <a:rPr lang="en-US" dirty="0"/>
              <a:t>Neutral</a:t>
            </a:r>
          </a:p>
          <a:p>
            <a:pPr lvl="1"/>
            <a:r>
              <a:rPr lang="en-US" dirty="0"/>
              <a:t>Android Play store vs iOS app store</a:t>
            </a:r>
          </a:p>
          <a:p>
            <a:r>
              <a:rPr lang="en-US" dirty="0"/>
              <a:t>Best practices</a:t>
            </a:r>
          </a:p>
          <a:p>
            <a:pPr lvl="1"/>
            <a:r>
              <a:rPr lang="en-US" dirty="0"/>
              <a:t>Stick to trusted developers, such as </a:t>
            </a:r>
            <a:r>
              <a:rPr lang="en-US" dirty="0" err="1"/>
              <a:t>Automattic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Read the reviews</a:t>
            </a:r>
          </a:p>
          <a:p>
            <a:pPr lvl="1"/>
            <a:r>
              <a:rPr lang="en-US" dirty="0"/>
              <a:t>Get an idea of how often the plug-in is being updated</a:t>
            </a:r>
          </a:p>
          <a:p>
            <a:pPr lvl="1"/>
            <a:r>
              <a:rPr lang="en-US" dirty="0"/>
              <a:t>Backups!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064" y="304800"/>
            <a:ext cx="2556097" cy="6320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63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1316"/>
            <a:ext cx="9875520" cy="1356360"/>
          </a:xfrm>
        </p:spPr>
        <p:txBody>
          <a:bodyPr/>
          <a:lstStyle/>
          <a:p>
            <a:r>
              <a:rPr lang="en-US" dirty="0"/>
              <a:t>Category: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3318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https://wordpress.org/plugins/jquery-collapse-o-matic/</a:t>
            </a:r>
            <a:r>
              <a:rPr lang="en-US" dirty="0"/>
              <a:t>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3632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4172" y="3251200"/>
            <a:ext cx="5636928" cy="541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5830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this presentation is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discussion of the pros and cons of WordPress</a:t>
            </a:r>
          </a:p>
          <a:p>
            <a:r>
              <a:rPr lang="en-US" dirty="0"/>
              <a:t>How to setup a Web site</a:t>
            </a:r>
          </a:p>
          <a:p>
            <a:r>
              <a:rPr lang="en-US" dirty="0"/>
              <a:t>How to install WordPress</a:t>
            </a:r>
          </a:p>
          <a:p>
            <a:r>
              <a:rPr lang="en-US" dirty="0"/>
              <a:t>How to write HTML, CSS, and JavaScript</a:t>
            </a:r>
          </a:p>
          <a:p>
            <a:r>
              <a:rPr lang="en-US" dirty="0"/>
              <a:t>How to be a Webmaster</a:t>
            </a:r>
          </a:p>
        </p:txBody>
      </p:sp>
    </p:spTree>
    <p:extLst>
      <p:ext uri="{BB962C8B-B14F-4D97-AF65-F5344CB8AC3E}">
        <p14:creationId xmlns:p14="http://schemas.microsoft.com/office/powerpoint/2010/main" val="14413016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38011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https://wordpress.org/plugins/disabler/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523998"/>
            <a:ext cx="10172700" cy="3368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9681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785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https://wordpress.org/plugins/mce-table-buttons/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7939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7407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https://wordpress.org/plugins/tinymce-advanced/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8"/>
            <a:ext cx="10129985" cy="334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8995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Content Creation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333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https://wordpress.org/plugins/wp-simple-anchors-links/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3" y="1523998"/>
            <a:ext cx="10129986" cy="326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984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491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https://wordpress.org/plugins/contact-form-7/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36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0061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Forms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0231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https://wordpress.org/plugins/really-simple-captcha/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3186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75" y="5089525"/>
            <a:ext cx="2914650" cy="75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840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888" y="3702191"/>
            <a:ext cx="10178322" cy="1492132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Dashboard Site Notes</a:t>
            </a: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82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https://wordpress.org/plugins/admin-dashboard-site-notes/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ps.w.org/gzip-ninja-speed-compression/assets/icon-256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71" y="22987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6319" y="2006758"/>
            <a:ext cx="1580103" cy="1580103"/>
          </a:xfrm>
          <a:prstGeom prst="rect">
            <a:avLst/>
          </a:prstGeom>
        </p:spPr>
      </p:pic>
      <p:sp>
        <p:nvSpPr>
          <p:cNvPr id="9" name="Round Same Side Corner Rectangle 8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26300" y="4929187"/>
            <a:ext cx="4705350" cy="1704975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143000" y="46634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Category: Intranet</a:t>
            </a:r>
          </a:p>
        </p:txBody>
      </p:sp>
    </p:spTree>
    <p:extLst>
      <p:ext uri="{BB962C8B-B14F-4D97-AF65-F5344CB8AC3E}">
        <p14:creationId xmlns:p14="http://schemas.microsoft.com/office/powerpoint/2010/main" val="205438924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888" y="3702191"/>
            <a:ext cx="10178322" cy="1492132"/>
          </a:xfrm>
        </p:spPr>
        <p:txBody>
          <a:bodyPr>
            <a:noAutofit/>
          </a:bodyPr>
          <a:lstStyle/>
          <a:p>
            <a:pPr algn="ctr"/>
            <a:r>
              <a:rPr lang="en-US" dirty="0"/>
              <a:t>Disable New User Notification Emails</a:t>
            </a:r>
            <a:br>
              <a:rPr lang="en-US" dirty="0"/>
            </a:br>
            <a:br>
              <a:rPr lang="en-US" dirty="0"/>
            </a:br>
            <a:endParaRPr lang="en-US" b="1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82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https://wordpress.org/plugins/disable-new-user-notifications/</a:t>
            </a:r>
            <a:r>
              <a:rPr lang="en-US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6319" y="2006759"/>
            <a:ext cx="1580103" cy="1571874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1143000" y="46634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Category: Intranet</a:t>
            </a:r>
          </a:p>
        </p:txBody>
      </p:sp>
    </p:spTree>
    <p:extLst>
      <p:ext uri="{BB962C8B-B14F-4D97-AF65-F5344CB8AC3E}">
        <p14:creationId xmlns:p14="http://schemas.microsoft.com/office/powerpoint/2010/main" val="237869394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37072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https://wordpress.org/plugins/groups/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150799">
            <a:off x="8000020" y="3384009"/>
            <a:ext cx="6859959" cy="697850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300" y="1523998"/>
            <a:ext cx="10172700" cy="3359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42181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81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https://wordpress.org/plugins/wysija-newsletters/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523996"/>
            <a:ext cx="10172700" cy="33280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850396">
            <a:off x="8531646" y="693427"/>
            <a:ext cx="5150558" cy="84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450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are we going?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Having a look around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Plug-ins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Tweaks</a:t>
            </a:r>
          </a:p>
        </p:txBody>
      </p:sp>
      <p:pic>
        <p:nvPicPr>
          <p:cNvPr id="4" name="Picture 3" descr="Free vector graphic: &lt;strong&gt;Thermometer&lt;/strong&gt;, &lt;strong&gt;Temperature&lt;/strong&gt;, &lt;strong&gt;Hot&lt;/strong&gt; - Free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00" y="381000"/>
            <a:ext cx="304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9276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39502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https://wordpress.org/plugins/members/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7" y="1523995"/>
            <a:ext cx="10129983" cy="3309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1581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249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https://wordpress.org/plugins/sidebar-login/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6" y="1523994"/>
            <a:ext cx="10129983" cy="3314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9060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428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https://wordpress.org/plugins/simple-intranet-directory/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5" y="1523994"/>
            <a:ext cx="10129984" cy="3345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243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645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https://wordpress.org/plugins/simple-ldap-login/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4"/>
            <a:ext cx="10129986" cy="3314296"/>
          </a:xfrm>
          <a:prstGeom prst="rect">
            <a:avLst/>
          </a:prstGeom>
        </p:spPr>
      </p:pic>
      <p:sp>
        <p:nvSpPr>
          <p:cNvPr id="8" name="Round Same Side Corner Rectangle 7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</p:spTree>
    <p:extLst>
      <p:ext uri="{BB962C8B-B14F-4D97-AF65-F5344CB8AC3E}">
        <p14:creationId xmlns:p14="http://schemas.microsoft.com/office/powerpoint/2010/main" val="14496629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Intranet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122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https://wordpress.org/plugins/table-of-contents-plus/</a:t>
            </a:r>
            <a:r>
              <a:rPr lang="en-US" dirty="0"/>
              <a:t> </a:t>
            </a:r>
          </a:p>
        </p:txBody>
      </p:sp>
      <p:sp>
        <p:nvSpPr>
          <p:cNvPr id="8" name="Round Same Side Corner Rectangle 7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3"/>
            <a:ext cx="10129986" cy="32919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44238">
            <a:off x="8194143" y="1966373"/>
            <a:ext cx="2628900" cy="676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09070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888" y="3702191"/>
            <a:ext cx="10178322" cy="1492132"/>
          </a:xfrm>
        </p:spPr>
        <p:txBody>
          <a:bodyPr/>
          <a:lstStyle/>
          <a:p>
            <a:pPr algn="ctr"/>
            <a:r>
              <a:rPr lang="en-US" dirty="0"/>
              <a:t>WP Hide Dashboard</a:t>
            </a:r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868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https://wordpress.org/plugins/wp-hide-dashboard/</a:t>
            </a:r>
            <a:r>
              <a:rPr lang="en-US" dirty="0"/>
              <a:t> </a:t>
            </a:r>
          </a:p>
        </p:txBody>
      </p:sp>
      <p:sp>
        <p:nvSpPr>
          <p:cNvPr id="5" name="Round Same Side Corner Rectangle 4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6771" y="2298701"/>
            <a:ext cx="1216661" cy="1219201"/>
          </a:xfrm>
          <a:prstGeom prst="rect">
            <a:avLst/>
          </a:prstGeom>
        </p:spPr>
      </p:pic>
      <p:sp>
        <p:nvSpPr>
          <p:cNvPr id="8" name="Title 3"/>
          <p:cNvSpPr txBox="1">
            <a:spLocks/>
          </p:cNvSpPr>
          <p:nvPr/>
        </p:nvSpPr>
        <p:spPr>
          <a:xfrm>
            <a:off x="1143000" y="46634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Category: Intranet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59992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75888" y="3702191"/>
            <a:ext cx="10178322" cy="1492132"/>
          </a:xfrm>
        </p:spPr>
        <p:txBody>
          <a:bodyPr/>
          <a:lstStyle/>
          <a:p>
            <a:pPr algn="ctr"/>
            <a:r>
              <a:rPr lang="en-US" dirty="0" err="1"/>
              <a:t>GZip</a:t>
            </a:r>
            <a:r>
              <a:rPr lang="en-US" dirty="0"/>
              <a:t> Ninja Speed Compression</a:t>
            </a:r>
            <a:br>
              <a:rPr lang="en-US" dirty="0"/>
            </a:b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8259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https://wordpress.org/plugins/gzip-ninja-speed-compression/</a:t>
            </a:r>
            <a:r>
              <a:rPr lang="en-US" dirty="0"/>
              <a:t> </a:t>
            </a:r>
          </a:p>
        </p:txBody>
      </p:sp>
      <p:pic>
        <p:nvPicPr>
          <p:cNvPr id="1026" name="Picture 2" descr="https://ps.w.org/gzip-ninja-speed-compression/assets/icon-256x25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771" y="2298701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 Same Side Corner Rectangle 4"/>
          <p:cNvSpPr/>
          <p:nvPr/>
        </p:nvSpPr>
        <p:spPr>
          <a:xfrm>
            <a:off x="9105900" y="0"/>
            <a:ext cx="2120900" cy="1270000"/>
          </a:xfrm>
          <a:prstGeom prst="round2SameRect">
            <a:avLst>
              <a:gd name="adj1" fmla="val 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FF00"/>
                </a:solidFill>
              </a:rPr>
              <a:t>Caution:</a:t>
            </a:r>
            <a:r>
              <a:rPr lang="en-US" dirty="0"/>
              <a:t> Not recently updated</a:t>
            </a: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1143000" y="466344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Category: Performance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380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Category: Performance</a:t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539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https://wordpress.org/plugins/wp-super-cache/</a:t>
            </a:r>
            <a:r>
              <a:rPr lang="en-US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7" y="1523999"/>
            <a:ext cx="10129983" cy="33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789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017" y="1524000"/>
            <a:ext cx="10129983" cy="335438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300017" y="5194323"/>
            <a:ext cx="37915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https://wordpress.org/plugins/akismet/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882647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381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https://wordpress.org/plugins/hc-custom-wp-admin-url/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30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1032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2064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 look Around the </a:t>
            </a:r>
            <a:r>
              <a:rPr lang="en-US" b="1" dirty="0"/>
              <a:t>Administration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58544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2010323"/>
            <a:ext cx="1495425" cy="4600575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3225800" y="3330144"/>
            <a:ext cx="2133600" cy="82296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225800" y="3634944"/>
            <a:ext cx="2133600" cy="57305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225800" y="3915120"/>
            <a:ext cx="2133600" cy="39549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1066800" y="3114244"/>
            <a:ext cx="2159000" cy="266649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Main areas</a:t>
            </a:r>
          </a:p>
        </p:txBody>
      </p:sp>
      <p:sp>
        <p:nvSpPr>
          <p:cNvPr id="19" name="Rounded Rectangular Callout 18"/>
          <p:cNvSpPr/>
          <p:nvPr/>
        </p:nvSpPr>
        <p:spPr>
          <a:xfrm>
            <a:off x="7586950" y="2187145"/>
            <a:ext cx="3441700" cy="1142999"/>
          </a:xfrm>
          <a:prstGeom prst="wedgeRoundRectCallout">
            <a:avLst>
              <a:gd name="adj1" fmla="val -66589"/>
              <a:gd name="adj2" fmla="val -4855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Current area</a:t>
            </a:r>
          </a:p>
        </p:txBody>
      </p:sp>
      <p:sp>
        <p:nvSpPr>
          <p:cNvPr id="20" name="Rounded Rectangular Callout 19"/>
          <p:cNvSpPr/>
          <p:nvPr/>
        </p:nvSpPr>
        <p:spPr>
          <a:xfrm>
            <a:off x="7899400" y="4041344"/>
            <a:ext cx="2870200" cy="1447800"/>
          </a:xfrm>
          <a:prstGeom prst="wedgeRoundRectCallout">
            <a:avLst>
              <a:gd name="adj1" fmla="val -94541"/>
              <a:gd name="adj2" fmla="val -13574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Submenus</a:t>
            </a:r>
          </a:p>
        </p:txBody>
      </p:sp>
    </p:spTree>
    <p:extLst>
      <p:ext uri="{BB962C8B-B14F-4D97-AF65-F5344CB8AC3E}">
        <p14:creationId xmlns:p14="http://schemas.microsoft.com/office/powerpoint/2010/main" val="21868775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Security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81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https://wordpress.org/plugins/better-wp-security/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678" y="1523997"/>
            <a:ext cx="10178322" cy="333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602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SEO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0549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https://wordpress.org/plugins/all-in-one-webmaster/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6" y="1523997"/>
            <a:ext cx="10129983" cy="3305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16232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SEO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471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https://wordpress.org/plugins/google-sitemap-generator/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5" y="1523996"/>
            <a:ext cx="10129984" cy="337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8683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9486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https://wordpress.org/plugins/broken-link-checker/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5" y="1523999"/>
            <a:ext cx="10129984" cy="3358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3372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7902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https://wordpress.org/plugins/username-changer/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9"/>
            <a:ext cx="10129986" cy="329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032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Tools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54579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https://wordpress.org/plugins/wp-clone-by-wp-academy/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4" y="1523998"/>
            <a:ext cx="10129986" cy="330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73247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Widgets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2066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https://wordpress.org/plugins/my-calendar/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3" y="1523999"/>
            <a:ext cx="10157397" cy="3332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18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Widgets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5106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https://wordpress.org/plugins/rss-feed-widget/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7300" y="1523999"/>
            <a:ext cx="10172700" cy="33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236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322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https://wordpress.org/plugins/book-a-room/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6" y="1523998"/>
            <a:ext cx="10129983" cy="3323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49696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466344"/>
            <a:ext cx="9875520" cy="1356360"/>
          </a:xfrm>
        </p:spPr>
        <p:txBody>
          <a:bodyPr/>
          <a:lstStyle/>
          <a:p>
            <a:r>
              <a:rPr lang="en-US" dirty="0"/>
              <a:t>Category: </a:t>
            </a:r>
            <a:r>
              <a:rPr lang="en-US" dirty="0" err="1"/>
              <a:t>Misc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300017" y="5194323"/>
            <a:ext cx="4347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https://wordpress.org/plugins/wp-mail-smtp/</a:t>
            </a:r>
            <a:r>
              <a:rPr lang="en-US" dirty="0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0017" y="1523999"/>
            <a:ext cx="10159280" cy="3341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388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10744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 look Around the </a:t>
            </a:r>
            <a:r>
              <a:rPr lang="en-US" b="1" dirty="0"/>
              <a:t>Administration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58544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2010323"/>
            <a:ext cx="1495425" cy="46005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2387600" y="3330144"/>
            <a:ext cx="2870200" cy="1838934"/>
          </a:xfrm>
          <a:prstGeom prst="wedgeRoundRectCallout">
            <a:avLst>
              <a:gd name="adj1" fmla="val 49264"/>
              <a:gd name="adj2" fmla="val -1129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Latest news from WordPress / trivia about your site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899400" y="4041344"/>
            <a:ext cx="2870200" cy="1447800"/>
          </a:xfrm>
          <a:prstGeom prst="wedgeRoundRectCallout">
            <a:avLst>
              <a:gd name="adj1" fmla="val -104276"/>
              <a:gd name="adj2" fmla="val -13399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Double check that you're up-to-date</a:t>
            </a:r>
          </a:p>
        </p:txBody>
      </p:sp>
    </p:spTree>
    <p:extLst>
      <p:ext uri="{BB962C8B-B14F-4D97-AF65-F5344CB8AC3E}">
        <p14:creationId xmlns:p14="http://schemas.microsoft.com/office/powerpoint/2010/main" val="175068216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Now you have an idea of what WordPress can do and what plug-ins can do.</a:t>
            </a:r>
          </a:p>
          <a:p>
            <a:pPr lvl="1"/>
            <a:r>
              <a:rPr lang="en-US" dirty="0"/>
              <a:t>What features do you want your Web site to have?</a:t>
            </a:r>
          </a:p>
          <a:p>
            <a:pPr lvl="1"/>
            <a:r>
              <a:rPr lang="en-US" dirty="0"/>
              <a:t>Can you use a plug-in to get you there?</a:t>
            </a:r>
          </a:p>
        </p:txBody>
      </p:sp>
    </p:spTree>
    <p:extLst>
      <p:ext uri="{BB962C8B-B14F-4D97-AF65-F5344CB8AC3E}">
        <p14:creationId xmlns:p14="http://schemas.microsoft.com/office/powerpoint/2010/main" val="135949880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81160" y="4388256"/>
            <a:ext cx="7017488" cy="1583919"/>
          </a:xfrm>
        </p:spPr>
        <p:txBody>
          <a:bodyPr>
            <a:noAutofit/>
          </a:bodyPr>
          <a:lstStyle/>
          <a:p>
            <a:r>
              <a:rPr lang="en-US" dirty="0"/>
              <a:t>What are some awesome plug-ins?</a:t>
            </a:r>
          </a:p>
          <a:p>
            <a:r>
              <a:rPr lang="en-US" dirty="0"/>
              <a:t>What are your plug-in best practices?</a:t>
            </a:r>
          </a:p>
          <a:p>
            <a:r>
              <a:rPr lang="en-US" dirty="0"/>
              <a:t>Any questions so far?</a:t>
            </a:r>
          </a:p>
        </p:txBody>
      </p:sp>
    </p:spTree>
    <p:extLst>
      <p:ext uri="{BB962C8B-B14F-4D97-AF65-F5344CB8AC3E}">
        <p14:creationId xmlns:p14="http://schemas.microsoft.com/office/powerpoint/2010/main" val="335901587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Tweaks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6683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Customize a Theme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Never modify a theme directly – create a child theme instead!</a:t>
            </a: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251678" y="6178034"/>
            <a:ext cx="104640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https://codex.wordpress.org/Child_Themes</a:t>
            </a:r>
            <a:r>
              <a:rPr lang="en-US" dirty="0"/>
              <a:t>          </a:t>
            </a:r>
            <a:r>
              <a:rPr lang="en-US" dirty="0">
                <a:hlinkClick r:id="rId3"/>
              </a:rPr>
              <a:t>https://developer.wordpress.org/themes/</a:t>
            </a:r>
            <a:r>
              <a:rPr lang="en-US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5675" y="1128451"/>
            <a:ext cx="2533650" cy="4238625"/>
          </a:xfrm>
          <a:prstGeom prst="rect">
            <a:avLst/>
          </a:prstGeom>
        </p:spPr>
      </p:pic>
      <p:sp>
        <p:nvSpPr>
          <p:cNvPr id="7" name="Line Callout 2 6"/>
          <p:cNvSpPr/>
          <p:nvPr/>
        </p:nvSpPr>
        <p:spPr>
          <a:xfrm>
            <a:off x="1411377" y="2736850"/>
            <a:ext cx="3232090" cy="1612900"/>
          </a:xfrm>
          <a:prstGeom prst="borderCallout2">
            <a:avLst>
              <a:gd name="adj1" fmla="val 51033"/>
              <a:gd name="adj2" fmla="val 100509"/>
              <a:gd name="adj3" fmla="val 110875"/>
              <a:gd name="adj4" fmla="val 111430"/>
              <a:gd name="adj5" fmla="val 134548"/>
              <a:gd name="adj6" fmla="val 2248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style.css is required – a comment at the top doubles as the info WordPress needs to name the theme and associate it with the parent.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4964142" y="2736850"/>
            <a:ext cx="3232090" cy="1390650"/>
          </a:xfrm>
          <a:prstGeom prst="borderCallout2">
            <a:avLst>
              <a:gd name="adj1" fmla="val 51033"/>
              <a:gd name="adj2" fmla="val 100509"/>
              <a:gd name="adj3" fmla="val 46308"/>
              <a:gd name="adj4" fmla="val 104750"/>
              <a:gd name="adj5" fmla="val 43997"/>
              <a:gd name="adj6" fmla="val 1132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These days, </a:t>
            </a:r>
            <a:r>
              <a:rPr lang="en-US" dirty="0" err="1"/>
              <a:t>functions.php</a:t>
            </a:r>
            <a:r>
              <a:rPr lang="en-US" dirty="0"/>
              <a:t> is also needed, as there a particular way WordPress wants you to wire up the CSS.</a:t>
            </a:r>
          </a:p>
        </p:txBody>
      </p:sp>
      <p:sp>
        <p:nvSpPr>
          <p:cNvPr id="9" name="Line Callout 2 8"/>
          <p:cNvSpPr/>
          <p:nvPr/>
        </p:nvSpPr>
        <p:spPr>
          <a:xfrm>
            <a:off x="9648097" y="2752463"/>
            <a:ext cx="2277203" cy="495300"/>
          </a:xfrm>
          <a:prstGeom prst="borderCallout2">
            <a:avLst>
              <a:gd name="adj1" fmla="val 53597"/>
              <a:gd name="adj2" fmla="val 1400"/>
              <a:gd name="adj3" fmla="val 51658"/>
              <a:gd name="adj4" fmla="val -10547"/>
              <a:gd name="adj5" fmla="val 44804"/>
              <a:gd name="adj6" fmla="val -1991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Custom 404 page</a:t>
            </a:r>
          </a:p>
        </p:txBody>
      </p:sp>
      <p:sp>
        <p:nvSpPr>
          <p:cNvPr id="10" name="Rectangle 9"/>
          <p:cNvSpPr/>
          <p:nvPr/>
        </p:nvSpPr>
        <p:spPr>
          <a:xfrm>
            <a:off x="1411377" y="5029200"/>
            <a:ext cx="6784855" cy="876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Other files override the equivalently named file in the parent theme.</a:t>
            </a:r>
          </a:p>
        </p:txBody>
      </p:sp>
    </p:spTree>
    <p:extLst>
      <p:ext uri="{BB962C8B-B14F-4D97-AF65-F5344CB8AC3E}">
        <p14:creationId xmlns:p14="http://schemas.microsoft.com/office/powerpoint/2010/main" val="8719258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43000" y="142875"/>
            <a:ext cx="9875520" cy="1356360"/>
          </a:xfrm>
        </p:spPr>
        <p:txBody>
          <a:bodyPr/>
          <a:lstStyle/>
          <a:p>
            <a:r>
              <a:rPr lang="en-US" dirty="0"/>
              <a:t>Customize a Page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797" y="3653221"/>
            <a:ext cx="6496050" cy="610174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400" y="1384038"/>
            <a:ext cx="5562600" cy="20669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823884">
            <a:off x="-1264604" y="4238356"/>
            <a:ext cx="6136006" cy="5629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24186">
            <a:off x="5440362" y="4558484"/>
            <a:ext cx="6270625" cy="59861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5675" y="1128451"/>
            <a:ext cx="2533650" cy="42386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575675" y="1128451"/>
            <a:ext cx="2533650" cy="3023450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75675" y="4664417"/>
            <a:ext cx="2533650" cy="70265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284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51678" y="-217690"/>
            <a:ext cx="10178322" cy="1492132"/>
          </a:xfrm>
        </p:spPr>
        <p:txBody>
          <a:bodyPr/>
          <a:lstStyle/>
          <a:p>
            <a:r>
              <a:rPr lang="en-US" dirty="0"/>
              <a:t>Make a Plug-In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16000" y="842701"/>
            <a:ext cx="10769600" cy="601703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function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brown_staffdirectory_shortcode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atts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$html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user_query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new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WP_User_Query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meta_query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array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'key'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department'</a:t>
            </a:r>
            <a:r>
              <a:rPr lang="en-US" sz="1100" dirty="0" err="1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'value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atts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[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dept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],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'compare'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'LIKE'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),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orderby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meta_value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meta_key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last_name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100" b="1" dirty="0" err="1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foreach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user_query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results 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as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userBio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get_the_author_meta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url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userAvatar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get_avatar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userEmail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get_the_author_meta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'email'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userDept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get_the_author_meta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'department'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userTitle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get_the_author_meta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'title'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userPhone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get_the_author_meta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phoneext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$author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-&gt;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ID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if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dirty="0" err="1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userBio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!=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''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$html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"&lt;div class=\"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employeephoto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\"&gt;&lt;a 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href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=\"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userBio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userAvatar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&lt;/a&gt;&lt;/div&gt;&lt;div class=\"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employeebio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\"&gt;" </a:t>
            </a:r>
          </a:p>
          <a:p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	. "&lt;strong&gt;&lt;a 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href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=\"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userBio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{$author-&gt;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display_name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&lt;/a&gt;&lt;/strong&gt; &lt;small&gt;&lt;a 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href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=\"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userBio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\"&gt;" </a:t>
            </a:r>
          </a:p>
          <a:p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	. "[more info]&lt;/a&gt;&lt;/small&gt;"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else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{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$html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"&lt;div class=\"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employeephoto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userAvatar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&lt;/div&gt;&lt;div class=\"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employeebio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\"&gt;&lt;strong&gt;" </a:t>
            </a:r>
          </a:p>
          <a:p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	. "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{$author-&gt;</a:t>
            </a:r>
            <a:r>
              <a:rPr lang="en-US" sz="1100" dirty="0" err="1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display_name</a:t>
            </a:r>
            <a:r>
              <a:rPr lang="en-US" sz="1100" dirty="0">
                <a:solidFill>
                  <a:srgbClr val="000000"/>
                </a:solidFill>
                <a:highlight>
                  <a:srgbClr val="FFFFFF"/>
                </a:highlight>
                <a:latin typeface="Courier New" panose="02070309020205020404" pitchFamily="49" charset="0"/>
              </a:rPr>
              <a:t>}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&lt;/strong&gt;"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$html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.=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"&lt;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&gt;&lt;a 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href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=\"mailto: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userEmail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\"&gt;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userEmail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&lt;/a&gt;&lt;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userDept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— "</a:t>
            </a:r>
          </a:p>
          <a:p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	. "&lt;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userTitle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&lt;/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em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</a:t>
            </a:r>
            <a:r>
              <a:rPr lang="en-US" sz="1100" b="1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</a:t>
            </a:r>
            <a:r>
              <a:rPr lang="en-US" sz="1100" b="1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userPhone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&gt;&lt;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&gt;&lt;/div&gt;"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</a:p>
          <a:p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	</a:t>
            </a:r>
            <a:r>
              <a:rPr lang="en-US" sz="1100" b="1" dirty="0">
                <a:solidFill>
                  <a:srgbClr val="0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return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0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$html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;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}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hooks and filters</a:t>
            </a:r>
            <a:endParaRPr lang="en-US" sz="1100" dirty="0">
              <a:solidFill>
                <a:srgbClr val="000000"/>
              </a:solidFill>
              <a:highlight>
                <a:srgbClr val="FEFCF5"/>
              </a:highlight>
              <a:latin typeface="Courier New" panose="02070309020205020404" pitchFamily="49" charset="0"/>
            </a:endParaRPr>
          </a:p>
          <a:p>
            <a:r>
              <a:rPr lang="en-US" sz="1100" dirty="0" err="1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add_shortcode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(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staffdirectory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,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 err="1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brown_staffdirectory_shortcode</a:t>
            </a:r>
            <a:r>
              <a:rPr lang="en-US" sz="1100" dirty="0">
                <a:solidFill>
                  <a:srgbClr val="80808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'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8000FF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);</a:t>
            </a:r>
            <a:r>
              <a:rPr lang="en-US" sz="1100" dirty="0">
                <a:solidFill>
                  <a:srgbClr val="000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 </a:t>
            </a:r>
            <a:r>
              <a:rPr lang="en-US" sz="1100" dirty="0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// create </a:t>
            </a:r>
            <a:r>
              <a:rPr lang="en-US" sz="1100" dirty="0" err="1">
                <a:solidFill>
                  <a:srgbClr val="008000"/>
                </a:solidFill>
                <a:highlight>
                  <a:srgbClr val="FEFCF5"/>
                </a:highlight>
                <a:latin typeface="Courier New" panose="02070309020205020404" pitchFamily="49" charset="0"/>
              </a:rPr>
              <a:t>shortcode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31667413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turn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2581160" y="4312056"/>
            <a:ext cx="7017488" cy="1507719"/>
          </a:xfrm>
        </p:spPr>
        <p:txBody>
          <a:bodyPr>
            <a:noAutofit/>
          </a:bodyPr>
          <a:lstStyle/>
          <a:p>
            <a:r>
              <a:rPr lang="en-US" dirty="0"/>
              <a:t>What Tweaks Have you Done?</a:t>
            </a:r>
          </a:p>
          <a:p>
            <a:r>
              <a:rPr lang="en-US" dirty="0"/>
              <a:t>Any WordPress knowledge you'd like to impart?</a:t>
            </a:r>
          </a:p>
          <a:p>
            <a:r>
              <a:rPr lang="en-US" dirty="0"/>
              <a:t>Any final questions?</a:t>
            </a:r>
          </a:p>
        </p:txBody>
      </p:sp>
    </p:spTree>
    <p:extLst>
      <p:ext uri="{BB962C8B-B14F-4D97-AF65-F5344CB8AC3E}">
        <p14:creationId xmlns:p14="http://schemas.microsoft.com/office/powerpoint/2010/main" val="398757137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 Assignment #6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me your Web site!</a:t>
            </a:r>
          </a:p>
          <a:p>
            <a:r>
              <a:rPr lang="en-US" dirty="0"/>
              <a:t>Show me how you've customized WordPress!</a:t>
            </a:r>
          </a:p>
          <a:p>
            <a:r>
              <a:rPr lang="en-US" dirty="0"/>
              <a:t>Inspire all of us!</a:t>
            </a:r>
          </a:p>
        </p:txBody>
      </p:sp>
    </p:spTree>
    <p:extLst>
      <p:ext uri="{BB962C8B-B14F-4D97-AF65-F5344CB8AC3E}">
        <p14:creationId xmlns:p14="http://schemas.microsoft.com/office/powerpoint/2010/main" val="225815424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Shameless self-promotion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29" y="2057400"/>
            <a:ext cx="11508812" cy="406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965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65903"/>
            <a:ext cx="9875520" cy="135636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4130742"/>
            <a:ext cx="5947144" cy="23455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Francis Beaumier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IT Specialist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Brown County Library, Green Bay, WI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Phone: 920-448-5863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Email: beaumier_fj@co.brown.wi.us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Pronouns: he/him/his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pic>
        <p:nvPicPr>
          <p:cNvPr id="1028" name="Picture 4" descr="La imagen puede contener: casa, cielo, árbol, planta, nube y exteri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112" y="1012911"/>
            <a:ext cx="8105775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 imagen puede contener: 1 persona, sonriendo, sentado e interi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53" t="61594" b="17565"/>
          <a:stretch/>
        </p:blipFill>
        <p:spPr bwMode="auto">
          <a:xfrm>
            <a:off x="5660996" y="5082771"/>
            <a:ext cx="2582891" cy="106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.w.org/about/images/logos/wordpress-logo-notext-rgb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6500" y="4800600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44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6675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Pages vs Posts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6141377"/>
            <a:ext cx="10178322" cy="1231392"/>
          </a:xfrm>
        </p:spPr>
        <p:txBody>
          <a:bodyPr/>
          <a:lstStyle/>
          <a:p>
            <a:r>
              <a:rPr lang="en-US" dirty="0"/>
              <a:t>How much of either type with depend on how you use your site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1283679"/>
            <a:ext cx="1495425" cy="46005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117600" y="1418362"/>
            <a:ext cx="2870200" cy="3077438"/>
          </a:xfrm>
          <a:prstGeom prst="wedgeRoundRectCallout">
            <a:avLst>
              <a:gd name="adj1" fmla="val 96609"/>
              <a:gd name="adj2" fmla="val -1283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POSTS:</a:t>
            </a:r>
          </a:p>
          <a:p>
            <a:pPr algn="ctr"/>
            <a:r>
              <a:rPr lang="en-US" dirty="0"/>
              <a:t>Time-based, like news items or blog entries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7754287" y="1723162"/>
            <a:ext cx="2870200" cy="3077438"/>
          </a:xfrm>
          <a:prstGeom prst="wedgeRoundRectCallout">
            <a:avLst>
              <a:gd name="adj1" fmla="val -72418"/>
              <a:gd name="adj2" fmla="val 161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PAGES:</a:t>
            </a:r>
          </a:p>
          <a:p>
            <a:pPr algn="ctr"/>
            <a:r>
              <a:rPr lang="en-US" dirty="0"/>
              <a:t>Traditional Web site building blocks. Stuff that will generally stick around (with updates).</a:t>
            </a:r>
          </a:p>
        </p:txBody>
      </p:sp>
    </p:spTree>
    <p:extLst>
      <p:ext uri="{BB962C8B-B14F-4D97-AF65-F5344CB8AC3E}">
        <p14:creationId xmlns:p14="http://schemas.microsoft.com/office/powerpoint/2010/main" val="2581089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533400"/>
            <a:ext cx="9875520" cy="1356360"/>
          </a:xfrm>
        </p:spPr>
        <p:txBody>
          <a:bodyPr>
            <a:normAutofit/>
          </a:bodyPr>
          <a:lstStyle/>
          <a:p>
            <a:r>
              <a:rPr lang="en-US" dirty="0"/>
              <a:t>A look Around the </a:t>
            </a:r>
            <a:r>
              <a:rPr lang="en-US" b="1" dirty="0"/>
              <a:t>Administration Screens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981200"/>
            <a:ext cx="9872871" cy="4038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3350" y="2032979"/>
            <a:ext cx="1495425" cy="4600575"/>
          </a:xfrm>
          <a:prstGeom prst="rect">
            <a:avLst/>
          </a:prstGeom>
        </p:spPr>
      </p:pic>
      <p:sp>
        <p:nvSpPr>
          <p:cNvPr id="11" name="Rounded Rectangular Callout 10"/>
          <p:cNvSpPr/>
          <p:nvPr/>
        </p:nvSpPr>
        <p:spPr>
          <a:xfrm>
            <a:off x="1739900" y="3352800"/>
            <a:ext cx="2870200" cy="1838934"/>
          </a:xfrm>
          <a:prstGeom prst="wedgeRoundRectCallout">
            <a:avLst>
              <a:gd name="adj1" fmla="val 76255"/>
              <a:gd name="adj2" fmla="val -35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area for all images and files uploaded to your site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7899400" y="4000500"/>
            <a:ext cx="2870200" cy="1447800"/>
          </a:xfrm>
          <a:prstGeom prst="wedgeRoundRectCallout">
            <a:avLst>
              <a:gd name="adj1" fmla="val -81710"/>
              <a:gd name="adj2" fmla="val -3135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Central area to manage all comments posted</a:t>
            </a:r>
          </a:p>
        </p:txBody>
      </p:sp>
    </p:spTree>
    <p:extLst>
      <p:ext uri="{BB962C8B-B14F-4D97-AF65-F5344CB8AC3E}">
        <p14:creationId xmlns:p14="http://schemas.microsoft.com/office/powerpoint/2010/main" val="1985532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-38100"/>
            <a:ext cx="9875520" cy="1356360"/>
          </a:xfrm>
        </p:spPr>
        <p:txBody>
          <a:bodyPr/>
          <a:lstStyle/>
          <a:p>
            <a:r>
              <a:rPr lang="en-US" dirty="0"/>
              <a:t>Keeping up appearances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3525" y="989012"/>
            <a:ext cx="1504950" cy="56292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676400" y="3143250"/>
            <a:ext cx="2870200" cy="1838934"/>
          </a:xfrm>
          <a:prstGeom prst="wedgeRoundRectCallout">
            <a:avLst>
              <a:gd name="adj1" fmla="val 76255"/>
              <a:gd name="adj2" fmla="val -3558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 </a:t>
            </a:r>
            <a:r>
              <a:rPr lang="en-US" b="1" dirty="0"/>
              <a:t>theme</a:t>
            </a:r>
            <a:r>
              <a:rPr lang="en-US" dirty="0"/>
              <a:t> completely changes the look of your site</a:t>
            </a:r>
          </a:p>
        </p:txBody>
      </p:sp>
    </p:spTree>
    <p:extLst>
      <p:ext uri="{BB962C8B-B14F-4D97-AF65-F5344CB8AC3E}">
        <p14:creationId xmlns:p14="http://schemas.microsoft.com/office/powerpoint/2010/main" val="2516227118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1546</TotalTime>
  <Words>1298</Words>
  <Application>Microsoft Office PowerPoint</Application>
  <PresentationFormat>Widescreen</PresentationFormat>
  <Paragraphs>238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Corbel</vt:lpstr>
      <vt:lpstr>Courier New</vt:lpstr>
      <vt:lpstr>Basis</vt:lpstr>
      <vt:lpstr>I've Installed WordPress ... Now What?</vt:lpstr>
      <vt:lpstr>Me and My employer</vt:lpstr>
      <vt:lpstr>What this presentation is not</vt:lpstr>
      <vt:lpstr>Where are we going?</vt:lpstr>
      <vt:lpstr>A look Around the Administration Screens</vt:lpstr>
      <vt:lpstr>A look Around the Administration Screens</vt:lpstr>
      <vt:lpstr>Pages vs Posts</vt:lpstr>
      <vt:lpstr>A look Around the Administration Screens</vt:lpstr>
      <vt:lpstr>Keeping up appearances</vt:lpstr>
      <vt:lpstr>Your Web site can look like this</vt:lpstr>
      <vt:lpstr> Or this</vt:lpstr>
      <vt:lpstr>  Or this</vt:lpstr>
      <vt:lpstr>   Or this</vt:lpstr>
      <vt:lpstr>Keeping up appearances</vt:lpstr>
      <vt:lpstr>Homework Assignment #1</vt:lpstr>
      <vt:lpstr>What's on the Menu?</vt:lpstr>
      <vt:lpstr>DeMO</vt:lpstr>
      <vt:lpstr>Homework Assignment #2</vt:lpstr>
      <vt:lpstr>A look Around the Administration Screens</vt:lpstr>
      <vt:lpstr>Homework Assignment #3</vt:lpstr>
      <vt:lpstr>A look Around the Administration Screens</vt:lpstr>
      <vt:lpstr>Getting all set</vt:lpstr>
      <vt:lpstr>Getting all set</vt:lpstr>
      <vt:lpstr>Homework Assignment #4</vt:lpstr>
      <vt:lpstr>Oh, and there's this toolbar</vt:lpstr>
      <vt:lpstr>Your turn</vt:lpstr>
      <vt:lpstr>Plug-ins</vt:lpstr>
      <vt:lpstr>A Mixed Bag</vt:lpstr>
      <vt:lpstr>Category: Content Creation</vt:lpstr>
      <vt:lpstr>Category: Content Creation</vt:lpstr>
      <vt:lpstr>Category: Content Creation</vt:lpstr>
      <vt:lpstr>Category: Content Creation</vt:lpstr>
      <vt:lpstr>Category: Content Creation</vt:lpstr>
      <vt:lpstr>Category: Forms</vt:lpstr>
      <vt:lpstr>Category: Forms</vt:lpstr>
      <vt:lpstr>Dashboard Site Notes</vt:lpstr>
      <vt:lpstr>Disable New User Notification Emails  </vt:lpstr>
      <vt:lpstr>Category: Intranet</vt:lpstr>
      <vt:lpstr>Category: Intranet</vt:lpstr>
      <vt:lpstr>Category: Intranet</vt:lpstr>
      <vt:lpstr>Category: Intranet</vt:lpstr>
      <vt:lpstr>Category: Intranet</vt:lpstr>
      <vt:lpstr>Category: Intranet</vt:lpstr>
      <vt:lpstr>Category: Intranet</vt:lpstr>
      <vt:lpstr>WP Hide Dashboard</vt:lpstr>
      <vt:lpstr>GZip Ninja Speed Compression </vt:lpstr>
      <vt:lpstr>Category: Performance </vt:lpstr>
      <vt:lpstr>Category: Security</vt:lpstr>
      <vt:lpstr>Category: Security</vt:lpstr>
      <vt:lpstr>Category: Security</vt:lpstr>
      <vt:lpstr>Category: SEO</vt:lpstr>
      <vt:lpstr>Category: SEO</vt:lpstr>
      <vt:lpstr>Category: Tools</vt:lpstr>
      <vt:lpstr>Category: Tools</vt:lpstr>
      <vt:lpstr>Category: Tools</vt:lpstr>
      <vt:lpstr>Category: Widgets</vt:lpstr>
      <vt:lpstr>Category: Widgets</vt:lpstr>
      <vt:lpstr>Category: Misc</vt:lpstr>
      <vt:lpstr>Category: Misc</vt:lpstr>
      <vt:lpstr>Homework Assignment #5</vt:lpstr>
      <vt:lpstr>Your turn</vt:lpstr>
      <vt:lpstr>Tweaks</vt:lpstr>
      <vt:lpstr>Customize a Theme</vt:lpstr>
      <vt:lpstr>Customize a Page</vt:lpstr>
      <vt:lpstr>Make a Plug-In</vt:lpstr>
      <vt:lpstr>Your turn</vt:lpstr>
      <vt:lpstr>Homework Assignment #6</vt:lpstr>
      <vt:lpstr>Shameless self-promotion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Clevenger, Shanna L.</dc:creator>
  <cp:lastModifiedBy>Joy Schwarz</cp:lastModifiedBy>
  <cp:revision>123</cp:revision>
  <dcterms:created xsi:type="dcterms:W3CDTF">2015-02-11T21:48:33Z</dcterms:created>
  <dcterms:modified xsi:type="dcterms:W3CDTF">2018-09-24T21:27:17Z</dcterms:modified>
</cp:coreProperties>
</file>